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257" r:id="rId3"/>
    <p:sldId id="271" r:id="rId4"/>
    <p:sldId id="258" r:id="rId5"/>
    <p:sldId id="259" r:id="rId6"/>
    <p:sldId id="270" r:id="rId7"/>
    <p:sldId id="260" r:id="rId8"/>
    <p:sldId id="261" r:id="rId9"/>
    <p:sldId id="262" r:id="rId10"/>
    <p:sldId id="263" r:id="rId11"/>
    <p:sldId id="264" r:id="rId12"/>
    <p:sldId id="272" r:id="rId13"/>
    <p:sldId id="265" r:id="rId14"/>
    <p:sldId id="268" r:id="rId15"/>
    <p:sldId id="273" r:id="rId16"/>
    <p:sldId id="269" r:id="rId17"/>
    <p:sldId id="266" r:id="rId18"/>
    <p:sldId id="274" r:id="rId19"/>
    <p:sldId id="27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11" clrIdx="1">
    <p:extLst>
      <p:ext uri="{19B8F6BF-5375-455C-9EA6-DF929625EA0E}">
        <p15:presenceInfo xmlns:p15="http://schemas.microsoft.com/office/powerpoint/2012/main" userId="S::btowns@smp.org::7259c008-5664-4d8b-97e4-93a4b61f415a" providerId="AD"/>
      </p:ext>
    </p:extLst>
  </p:cmAuthor>
  <p:cmAuthor id="3" name="Steven Ellair" initials="SE" lastIdx="6" clrIdx="2">
    <p:extLst>
      <p:ext uri="{19B8F6BF-5375-455C-9EA6-DF929625EA0E}">
        <p15:presenceInfo xmlns:p15="http://schemas.microsoft.com/office/powerpoint/2012/main" userId="S::sellair@smp.org::ad70234c-dccd-497b-bfbd-5adad4a1a918" providerId="AD"/>
      </p:ext>
    </p:extLst>
  </p:cmAuthor>
  <p:cmAuthor id="4" name="Brooke Saron" initials="BS" lastIdx="3" clrIdx="3">
    <p:extLst>
      <p:ext uri="{19B8F6BF-5375-455C-9EA6-DF929625EA0E}">
        <p15:presenceInfo xmlns:p15="http://schemas.microsoft.com/office/powerpoint/2012/main" userId="S::bsaron@smp.org::514a032d-1aac-4ed1-9878-3ed7bd3ee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77" autoAdjust="0"/>
    <p:restoredTop sz="68435" autoAdjust="0"/>
  </p:normalViewPr>
  <p:slideViewPr>
    <p:cSldViewPr>
      <p:cViewPr varScale="1">
        <p:scale>
          <a:sx n="71" d="100"/>
          <a:sy n="71" d="100"/>
        </p:scale>
        <p:origin x="1896" y="78"/>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12/3/2020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Renata Sedmakova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First, emphasize that this is another example of a teaching that isn’t directly named by the commandment but is true because it falls under the value taught by the commandment. In this case, the value is respecting authority. How do the students feel about this value? Try assessing their understanding with questions like the following:</a:t>
            </a:r>
          </a:p>
          <a:p>
            <a:pPr marL="171450" indent="-171450">
              <a:buFont typeface="Arial" panose="020B0604020202020204" pitchFamily="34" charset="0"/>
              <a:buChar char="•"/>
            </a:pPr>
            <a:r>
              <a:rPr lang="en-US" dirty="0"/>
              <a:t>Why should we respect authority? </a:t>
            </a:r>
            <a:r>
              <a:rPr lang="en-US" i="1" dirty="0"/>
              <a:t>(God has created a universe with order. Part of that order is that social groups need leadership to guide them in living out the group’s goals, which should always be for the common good. Society also needs law keepers, like the police, to enforce the common good. This is why we should respect authority.)</a:t>
            </a:r>
          </a:p>
          <a:p>
            <a:pPr marL="171450" indent="-171450">
              <a:buFont typeface="Arial" panose="020B0604020202020204" pitchFamily="34" charset="0"/>
              <a:buChar char="•"/>
            </a:pPr>
            <a:r>
              <a:rPr lang="en-US" i="0" dirty="0"/>
              <a:t>Must we always obey authorities? </a:t>
            </a:r>
            <a:r>
              <a:rPr lang="en-US" i="1" dirty="0"/>
              <a:t>(We do not have to obey authorities if they are promoting values or actions that are contrary to God’s moral law.)</a:t>
            </a:r>
          </a:p>
          <a:p>
            <a:pPr marL="171450" indent="-171450">
              <a:buFont typeface="Arial" panose="020B0604020202020204" pitchFamily="34" charset="0"/>
              <a:buChar char="•"/>
            </a:pPr>
            <a:r>
              <a:rPr lang="en-US" i="0" dirty="0"/>
              <a:t>How do we know when an authority is acting against God’s Law? </a:t>
            </a:r>
            <a:r>
              <a:rPr lang="en-US" i="1" dirty="0"/>
              <a:t>(This is a big challenge. We must be careful not to mistake our preferences or opinions for God’s plan. By listening to religious leaders, by properly forming our conscience, and by being careful in our discernment, we can determine when human authority is violating God’s Law and then work to change it.)</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Roman Chazov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kurhan/Shutterstock.com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Help the students understand the difference between being </a:t>
            </a:r>
            <a:r>
              <a:rPr lang="en-US" i="1" dirty="0"/>
              <a:t>in</a:t>
            </a:r>
            <a:r>
              <a:rPr lang="en-US" dirty="0"/>
              <a:t> the world and being </a:t>
            </a:r>
            <a:r>
              <a:rPr lang="en-US" i="1" dirty="0"/>
              <a:t>of</a:t>
            </a:r>
            <a:r>
              <a:rPr lang="en-US" dirty="0"/>
              <a:t> the world by asking them to give some practical examples of each.</a:t>
            </a:r>
          </a:p>
          <a:p>
            <a:pPr marL="171450" indent="-171450">
              <a:buFont typeface="Arial" panose="020B0604020202020204" pitchFamily="34" charset="0"/>
              <a:buChar char="•"/>
            </a:pPr>
            <a:r>
              <a:rPr lang="en-US" i="1" dirty="0"/>
              <a:t>Being </a:t>
            </a:r>
            <a:r>
              <a:rPr lang="en-US" i="0" dirty="0"/>
              <a:t>in</a:t>
            </a:r>
            <a:r>
              <a:rPr lang="en-US" i="1" dirty="0"/>
              <a:t> the world</a:t>
            </a:r>
            <a:r>
              <a:rPr lang="en-US" dirty="0"/>
              <a:t>: working in a job that contributes to the common good, being part of a team and encouraging good sportsmanship, being part of a group and encouraging all the members to show care and respect for one another, voting for political candidates who best promote the common good</a:t>
            </a:r>
          </a:p>
          <a:p>
            <a:pPr marL="171450" indent="-171450">
              <a:buFont typeface="Arial" panose="020B0604020202020204" pitchFamily="34" charset="0"/>
              <a:buChar char="•"/>
            </a:pPr>
            <a:r>
              <a:rPr lang="en-US" i="1" dirty="0"/>
              <a:t>Not being </a:t>
            </a:r>
            <a:r>
              <a:rPr lang="en-US" i="0" dirty="0"/>
              <a:t>of</a:t>
            </a:r>
            <a:r>
              <a:rPr lang="en-US" i="1" dirty="0"/>
              <a:t> the world:</a:t>
            </a:r>
            <a:r>
              <a:rPr lang="en-US" dirty="0"/>
              <a:t> refusing work that is immoral or hurts the common good, speaking out against cheating or disrespecting one’s opponents, showing by example respect and care for people in your groups—even those you don’t like or disagree with, working to change unjust laws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355987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which also appears on page 179 of the student book, as a class, in pairs, or in small groups. Answers could include that obedience informed by conscience does the following: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applies Church teaching to public issues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calls us to challenge actions or statements that do not respect human dignity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calls us to not blindly accept leaders’ facts or arguments without first finding out if they are false or misleading</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Franzi/Shutterstock.com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223728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Cvijovic Zarko / Shutterstock.com</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1463914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mark reinstein / Shutterstock.com</a:t>
            </a:r>
            <a:br>
              <a:rPr lang="en-US" sz="1200" dirty="0">
                <a:solidFill>
                  <a:schemeClr val="bg1">
                    <a:lumMod val="65000"/>
                  </a:schemeClr>
                </a:solidFill>
              </a:rPr>
            </a:b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slide is animated so the bullet points only come on screen with a second click. Before you reveal them to the students, ask the students, “What responsibilities do local, state, and national governments have toward their citizens?” After they answer, click to show the bullet points and compare to the student answers. These bullet points come from pages 182</a:t>
            </a:r>
            <a:r>
              <a:rPr lang="en-US" sz="1200" kern="1200" dirty="0">
                <a:solidFill>
                  <a:schemeClr val="tx1"/>
                </a:solidFill>
                <a:effectLst/>
                <a:latin typeface="+mn-lt"/>
                <a:ea typeface="+mn-ea"/>
                <a:cs typeface="+mn-cs"/>
              </a:rPr>
              <a:t>–</a:t>
            </a:r>
            <a:r>
              <a:rPr lang="en-US" sz="1200" i="0" dirty="0">
                <a:solidFill>
                  <a:schemeClr val="bg1">
                    <a:lumMod val="65000"/>
                  </a:schemeClr>
                </a:solidFill>
              </a:rPr>
              <a:t>183 of the student book, which has more detailed explanations.</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1791761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Pixel-Shot/Shutterstock.com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slide is animated so that the bullet points only come on screen with a second click. Before you reveal them, ask the students, “What obligations do citizens have as members of a state?” After they answer, click to show the bullet points and compare to the student answers.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First, clarify the definition of </a:t>
            </a:r>
            <a:r>
              <a:rPr lang="en-US" sz="1200" i="1" dirty="0">
                <a:solidFill>
                  <a:schemeClr val="bg1">
                    <a:lumMod val="65000"/>
                  </a:schemeClr>
                </a:solidFill>
              </a:rPr>
              <a:t>civil disobedience: </a:t>
            </a:r>
            <a:r>
              <a:rPr lang="en-US" sz="1200" i="0" dirty="0">
                <a:solidFill>
                  <a:schemeClr val="bg1">
                    <a:lumMod val="65000"/>
                  </a:schemeClr>
                </a:solidFill>
              </a:rPr>
              <a:t>“</a:t>
            </a:r>
            <a:r>
              <a:rPr lang="en-US" sz="1200" b="0" i="0" u="none" strike="noStrike" kern="1200" baseline="0" dirty="0">
                <a:solidFill>
                  <a:schemeClr val="tx1"/>
                </a:solidFill>
                <a:latin typeface="+mn-lt"/>
                <a:ea typeface="+mn-ea"/>
                <a:cs typeface="+mn-cs"/>
              </a:rPr>
              <a:t>The deliberate refusal to obey an immoral civil law or an immoral demand from civil authority.” Be sure students understand that the key word in the definition is </a:t>
            </a:r>
            <a:r>
              <a:rPr lang="en-US" sz="1200" b="0" i="1" u="none" strike="noStrike" kern="1200" baseline="0" dirty="0">
                <a:solidFill>
                  <a:schemeClr val="tx1"/>
                </a:solidFill>
                <a:latin typeface="+mn-lt"/>
                <a:ea typeface="+mn-ea"/>
                <a:cs typeface="+mn-cs"/>
              </a:rPr>
              <a:t>immoral.</a:t>
            </a:r>
            <a:r>
              <a:rPr lang="en-US" sz="1200" b="0" i="0" u="none" strike="noStrike" kern="1200" baseline="0" dirty="0">
                <a:solidFill>
                  <a:schemeClr val="tx1"/>
                </a:solidFill>
                <a:latin typeface="+mn-lt"/>
                <a:ea typeface="+mn-ea"/>
                <a:cs typeface="+mn-cs"/>
              </a:rPr>
              <a:t> Remind the students that we are obliged to follow state laws unless they are truly immoral</a:t>
            </a:r>
            <a:r>
              <a:rPr lang="en-US" sz="1200" kern="1200" dirty="0">
                <a:solidFill>
                  <a:schemeClr val="tx1"/>
                </a:solidFill>
                <a:effectLst/>
                <a:latin typeface="+mn-lt"/>
                <a:ea typeface="+mn-ea"/>
                <a:cs typeface="+mn-cs"/>
              </a:rPr>
              <a:t>—</a:t>
            </a:r>
            <a:r>
              <a:rPr lang="en-US" sz="1200" b="0" i="0" u="none" strike="noStrike" kern="1200" baseline="0" dirty="0">
                <a:solidFill>
                  <a:schemeClr val="tx1"/>
                </a:solidFill>
                <a:latin typeface="+mn-lt"/>
                <a:ea typeface="+mn-ea"/>
                <a:cs typeface="+mn-cs"/>
              </a:rPr>
              <a:t>that is, unless they go directly against God’s Law.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Some examples of civil disobedience might be: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kern="1200" baseline="0" dirty="0">
                <a:solidFill>
                  <a:schemeClr val="tx1"/>
                </a:solidFill>
                <a:latin typeface="+mn-lt"/>
                <a:ea typeface="+mn-ea"/>
                <a:cs typeface="+mn-cs"/>
              </a:rPr>
              <a:t>disobeying laws requiring discrimination against a person because of their ethnicity, color, gender, religious beliefs, and so 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refusing to fight in wars that do not meet the criteria of a just war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protesting laws that permit abortion, euthanasia, cloning, and other actions that deny the dignity and value of human life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3792270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19</a:t>
            </a:fld>
            <a:endParaRPr lang="en-US" dirty="0"/>
          </a:p>
        </p:txBody>
      </p:sp>
    </p:spTree>
    <p:extLst>
      <p:ext uri="{BB962C8B-B14F-4D97-AF65-F5344CB8AC3E}">
        <p14:creationId xmlns:p14="http://schemas.microsoft.com/office/powerpoint/2010/main" val="159777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maxx007/unsplash.com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call out the first thing that comes to mind when they hear the word </a:t>
            </a:r>
            <a:r>
              <a:rPr lang="en-US" sz="1200" i="1" dirty="0">
                <a:solidFill>
                  <a:schemeClr val="bg1">
                    <a:lumMod val="65000"/>
                  </a:schemeClr>
                </a:solidFill>
              </a:rPr>
              <a:t>obey.</a:t>
            </a:r>
            <a:r>
              <a:rPr lang="en-US" sz="1200" i="0" dirty="0">
                <a:solidFill>
                  <a:schemeClr val="bg1">
                    <a:lumMod val="65000"/>
                  </a:schemeClr>
                </a:solidFill>
              </a:rPr>
              <a:t> Are the associations primarily positive or negative? (Many if not most will be negative.) Whichever way they lean, ask them why this is so. Then ask the following questions: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When is obedience a bad thing?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When is obedience a good thing?</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talitha_it/Shutterstock.com</a:t>
            </a:r>
          </a:p>
        </p:txBody>
      </p:sp>
      <p:sp>
        <p:nvSpPr>
          <p:cNvPr id="4" name="Slide Number Placeholder 3"/>
          <p:cNvSpPr>
            <a:spLocks noGrp="1"/>
          </p:cNvSpPr>
          <p:nvPr>
            <p:ph type="sldNum" sz="quarter" idx="5"/>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BibleArtLibrary/iStock.com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Be sure the students understand just how strong loyalty to family is in the Old Testament. People generally do not make friends with anyone outside their family, they marry within the extended family (cousins), and they see everyone outside of their family as a potential threat or enemy. This is probably less true for people who live in large cities like Jerusalem but is still true for the smaller communities outside Jerusalem.</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Zvonimir</a:t>
            </a:r>
            <a:r>
              <a:rPr lang="en-US" sz="1200" dirty="0">
                <a:solidFill>
                  <a:schemeClr val="bg1">
                    <a:lumMod val="65000"/>
                  </a:schemeClr>
                </a:solidFill>
              </a:rPr>
              <a:t> </a:t>
            </a:r>
            <a:r>
              <a:rPr lang="en-US" sz="1200" dirty="0" err="1">
                <a:solidFill>
                  <a:schemeClr val="bg1">
                    <a:lumMod val="65000"/>
                  </a:schemeClr>
                </a:solidFill>
              </a:rPr>
              <a:t>Atletic</a:t>
            </a:r>
            <a:r>
              <a:rPr lang="en-US" sz="1200" dirty="0">
                <a:solidFill>
                  <a:schemeClr val="bg1">
                    <a:lumMod val="65000"/>
                  </a:schemeClr>
                </a:solidFill>
              </a:rPr>
              <a:t> / </a:t>
            </a:r>
            <a:r>
              <a:rPr lang="en-US" sz="1200" dirty="0" err="1">
                <a:solidFill>
                  <a:schemeClr val="bg1">
                    <a:lumMod val="65000"/>
                  </a:schemeClr>
                </a:solidFill>
              </a:rPr>
              <a:t>Shutterstock.com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Emphasize how radical Jesus was in his creation of a spiritual family. He was challenging the cultural norm that blood relationships determine who your community of support should be. This would be a challenge for some of Jesus’ followers whose families did not approve of their following Jesus, especially as he became more well known and controversial. We see this tension reflected occasionally in Jesus’ teaching. You might want to have the students read the following passage: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a:t>
            </a:r>
            <a:r>
              <a:rPr lang="en-US" sz="1200" b="0" i="0" kern="1200" dirty="0">
                <a:solidFill>
                  <a:schemeClr val="tx1"/>
                </a:solidFill>
                <a:effectLst/>
                <a:latin typeface="+mn-lt"/>
                <a:ea typeface="+mn-ea"/>
                <a:cs typeface="+mn-cs"/>
              </a:rPr>
              <a:t>Do you think that I have come to establish peace on the earth? No, I tell you, but rather division.</a:t>
            </a:r>
            <a:r>
              <a:rPr lang="en-US" sz="1200" b="1"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From now on a household of five will be divided, three against two and two against three; a father will be divided against his son and a son against his father, a mother against her daughter and a daughter against her mother, a mother-in-law against her daughter-in-law and a daughter-in-law against her mother-in-law” (Luke 12:51</a:t>
            </a:r>
            <a:r>
              <a:rPr lang="en-US" sz="1200"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53).</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27721905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Monkey Business Images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slide is animated so the bullet points only come on screen with a second click. Before you reveal them to the students, have the students discuss their answer to the question, “What does ‘honor your father and mother’ mean?” After their discussion, click to show the bullet points, which come from the </a:t>
            </a:r>
            <a:r>
              <a:rPr lang="en-US" sz="1200" i="1" dirty="0">
                <a:solidFill>
                  <a:schemeClr val="bg1">
                    <a:lumMod val="65000"/>
                  </a:schemeClr>
                </a:solidFill>
              </a:rPr>
              <a:t>Catechism of the Catholic Church.</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nthomas10/Shutterstock.com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Again, this slide is set up to show the bullet points on a second click. Follow the same process as the previous slide by having the students discuss their answer before revealing the answers from the </a:t>
            </a:r>
            <a:r>
              <a:rPr lang="en-US" sz="1200" i="1" dirty="0">
                <a:solidFill>
                  <a:schemeClr val="bg1">
                    <a:lumMod val="65000"/>
                  </a:schemeClr>
                </a:solidFill>
              </a:rPr>
              <a:t>Catechism</a:t>
            </a:r>
            <a:r>
              <a:rPr lang="en-US" sz="1200" i="0" dirty="0">
                <a:solidFill>
                  <a:schemeClr val="bg1">
                    <a:lumMod val="65000"/>
                  </a:schemeClr>
                </a:solidFill>
              </a:rPr>
              <a:t> and comparing the two.</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SpeedKingz/Shutterstock.com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Again, this slide is set up to show the bullet points on a second click. Follow the same process as the previous slide by having the students discuss their answer to the question before revealing the bullet point summaries taken from page 174 of the student book.</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2596492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8600" y="2045685"/>
            <a:ext cx="9144000" cy="1470025"/>
          </a:xfrm>
        </p:spPr>
        <p:txBody>
          <a:bodyPr>
            <a:normAutofit/>
          </a:bodyPr>
          <a:lstStyle/>
          <a:p>
            <a:r>
              <a:rPr lang="en-US" sz="3600" dirty="0"/>
              <a:t>The Fourth Commandment:</a:t>
            </a:r>
            <a:br>
              <a:rPr lang="en-US" sz="3600" dirty="0"/>
            </a:br>
            <a:r>
              <a:rPr lang="en-US" sz="3600" dirty="0"/>
              <a:t>Respecting Authority</a:t>
            </a:r>
          </a:p>
        </p:txBody>
      </p:sp>
      <p:sp>
        <p:nvSpPr>
          <p:cNvPr id="3" name="Subtitle 2"/>
          <p:cNvSpPr txBox="1">
            <a:spLocks/>
          </p:cNvSpPr>
          <p:nvPr/>
        </p:nvSpPr>
        <p:spPr>
          <a:xfrm>
            <a:off x="0" y="3733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3, Chapter 7</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TX006752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8229600" cy="685800"/>
          </a:xfrm>
        </p:spPr>
        <p:txBody>
          <a:bodyPr/>
          <a:lstStyle/>
          <a:p>
            <a:r>
              <a:rPr lang="en-US" dirty="0"/>
              <a:t>The Fourth Commandment and Public Life</a:t>
            </a:r>
          </a:p>
        </p:txBody>
      </p:sp>
      <p:sp>
        <p:nvSpPr>
          <p:cNvPr id="3" name="Content Placeholder 2"/>
          <p:cNvSpPr>
            <a:spLocks noGrp="1"/>
          </p:cNvSpPr>
          <p:nvPr>
            <p:ph idx="1"/>
          </p:nvPr>
        </p:nvSpPr>
        <p:spPr>
          <a:xfrm>
            <a:off x="762000" y="1752600"/>
            <a:ext cx="4572000" cy="4068763"/>
          </a:xfrm>
        </p:spPr>
        <p:txBody>
          <a:bodyPr>
            <a:noAutofit/>
          </a:bodyPr>
          <a:lstStyle/>
          <a:p>
            <a:pPr marL="228600" indent="-228600">
              <a:lnSpc>
                <a:spcPct val="113000"/>
              </a:lnSpc>
            </a:pPr>
            <a:r>
              <a:rPr lang="en-US" sz="2200" dirty="0"/>
              <a:t>The Fourth Commandment</a:t>
            </a:r>
            <a:br>
              <a:rPr lang="en-US" sz="2200" dirty="0"/>
            </a:br>
            <a:r>
              <a:rPr lang="en-US" sz="2200" dirty="0"/>
              <a:t>also applies to our relationships</a:t>
            </a:r>
            <a:br>
              <a:rPr lang="en-US" sz="2200" dirty="0"/>
            </a:br>
            <a:r>
              <a:rPr lang="en-US" sz="2200" dirty="0"/>
              <a:t>with public leaders.</a:t>
            </a:r>
          </a:p>
          <a:p>
            <a:pPr marL="228600" indent="-228600">
              <a:lnSpc>
                <a:spcPct val="113000"/>
              </a:lnSpc>
            </a:pPr>
            <a:r>
              <a:rPr lang="en-US" sz="2200" dirty="0"/>
              <a:t>Saint Paul teaches us to respect and obey civil authorities (see Romans, chapter 13).</a:t>
            </a:r>
          </a:p>
          <a:p>
            <a:pPr marL="228600" indent="-228600">
              <a:lnSpc>
                <a:spcPct val="113000"/>
              </a:lnSpc>
            </a:pPr>
            <a:r>
              <a:rPr lang="en-US" sz="2200" dirty="0"/>
              <a:t>We do not owe our obedience</a:t>
            </a:r>
            <a:br>
              <a:rPr lang="en-US" sz="2200" dirty="0"/>
            </a:br>
            <a:r>
              <a:rPr lang="en-US" sz="2200" dirty="0"/>
              <a:t>to civil authority if it conflicts with God’s Law.</a:t>
            </a:r>
          </a:p>
        </p:txBody>
      </p:sp>
      <p:pic>
        <p:nvPicPr>
          <p:cNvPr id="5" name="Picture 4" descr="A person wearing a costume&#10;&#10;Description automatically generated">
            <a:extLst>
              <a:ext uri="{FF2B5EF4-FFF2-40B4-BE49-F238E27FC236}">
                <a16:creationId xmlns:a16="http://schemas.microsoft.com/office/drawing/2014/main" id="{92625A90-1310-1B49-8CB7-36E9D6D156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0" y="1752600"/>
            <a:ext cx="2971800" cy="45428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685800"/>
          </a:xfrm>
        </p:spPr>
        <p:txBody>
          <a:bodyPr>
            <a:normAutofit/>
          </a:bodyPr>
          <a:lstStyle/>
          <a:p>
            <a:r>
              <a:rPr lang="en-US" dirty="0"/>
              <a:t>Role of Public Groups</a:t>
            </a:r>
          </a:p>
        </p:txBody>
      </p:sp>
      <p:sp>
        <p:nvSpPr>
          <p:cNvPr id="3" name="Content Placeholder 2"/>
          <p:cNvSpPr>
            <a:spLocks noGrp="1"/>
          </p:cNvSpPr>
          <p:nvPr>
            <p:ph idx="1"/>
          </p:nvPr>
        </p:nvSpPr>
        <p:spPr>
          <a:xfrm>
            <a:off x="304800" y="1739462"/>
            <a:ext cx="4433756" cy="4648200"/>
          </a:xfrm>
        </p:spPr>
        <p:txBody>
          <a:bodyPr>
            <a:normAutofit/>
          </a:bodyPr>
          <a:lstStyle/>
          <a:p>
            <a:pPr marL="228600" indent="-228600">
              <a:lnSpc>
                <a:spcPct val="114000"/>
              </a:lnSpc>
            </a:pPr>
            <a:r>
              <a:rPr lang="en-US" sz="2050" dirty="0"/>
              <a:t>All human authority is rooted</a:t>
            </a:r>
            <a:br>
              <a:rPr lang="en-US" sz="2050" dirty="0"/>
            </a:br>
            <a:r>
              <a:rPr lang="en-US" sz="2050" dirty="0"/>
              <a:t>in God.</a:t>
            </a:r>
          </a:p>
          <a:p>
            <a:pPr marL="228600" indent="-228600">
              <a:lnSpc>
                <a:spcPct val="114000"/>
              </a:lnSpc>
            </a:pPr>
            <a:r>
              <a:rPr lang="en-US" sz="2050" dirty="0"/>
              <a:t>The moral life of public groups should reflect natural law and</a:t>
            </a:r>
            <a:br>
              <a:rPr lang="en-US" sz="2050" dirty="0"/>
            </a:br>
            <a:r>
              <a:rPr lang="en-US" sz="2050" dirty="0"/>
              <a:t>be committed to the common good of society.</a:t>
            </a:r>
          </a:p>
          <a:p>
            <a:pPr marL="228600" indent="-228600">
              <a:lnSpc>
                <a:spcPct val="114000"/>
              </a:lnSpc>
            </a:pPr>
            <a:r>
              <a:rPr lang="en-US" sz="2050" dirty="0"/>
              <a:t>No public group will perfectly reflect God’s Law, but our respectful participation can help groups better reflect the moral law.</a:t>
            </a:r>
          </a:p>
        </p:txBody>
      </p:sp>
      <p:pic>
        <p:nvPicPr>
          <p:cNvPr id="5" name="Picture 4" descr="A group of people holding a sign&#10;&#10;Description automatically generated">
            <a:extLst>
              <a:ext uri="{FF2B5EF4-FFF2-40B4-BE49-F238E27FC236}">
                <a16:creationId xmlns:a16="http://schemas.microsoft.com/office/drawing/2014/main" id="{6A9E530A-C7F8-884C-BE9C-1E428817234A}"/>
              </a:ext>
            </a:extLst>
          </p:cNvPr>
          <p:cNvPicPr>
            <a:picLocks noChangeAspect="1"/>
          </p:cNvPicPr>
          <p:nvPr/>
        </p:nvPicPr>
        <p:blipFill rotWithShape="1">
          <a:blip r:embed="rId3">
            <a:extLst>
              <a:ext uri="{28A0092B-C50C-407E-A947-70E740481C1C}">
                <a14:useLocalDpi xmlns:a14="http://schemas.microsoft.com/office/drawing/2010/main" val="0"/>
              </a:ext>
            </a:extLst>
          </a:blip>
          <a:srcRect l="15362" r="14431"/>
          <a:stretch/>
        </p:blipFill>
        <p:spPr>
          <a:xfrm>
            <a:off x="4890956" y="1752600"/>
            <a:ext cx="4253044" cy="4038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group of people posing for a photo&#10;&#10;Description automatically generated">
            <a:extLst>
              <a:ext uri="{FF2B5EF4-FFF2-40B4-BE49-F238E27FC236}">
                <a16:creationId xmlns:a16="http://schemas.microsoft.com/office/drawing/2014/main" id="{3FF3F055-C491-414F-95A1-D7AF3C332C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3733800"/>
            <a:ext cx="6781800" cy="2712720"/>
          </a:xfrm>
          <a:prstGeom prst="rect">
            <a:avLst/>
          </a:prstGeom>
        </p:spPr>
      </p:pic>
      <p:sp>
        <p:nvSpPr>
          <p:cNvPr id="2" name="Title 1"/>
          <p:cNvSpPr>
            <a:spLocks noGrp="1"/>
          </p:cNvSpPr>
          <p:nvPr>
            <p:ph type="title"/>
          </p:nvPr>
        </p:nvSpPr>
        <p:spPr>
          <a:xfrm>
            <a:off x="457200" y="990600"/>
            <a:ext cx="8229600" cy="685800"/>
          </a:xfrm>
        </p:spPr>
        <p:txBody>
          <a:bodyPr>
            <a:normAutofit/>
          </a:bodyPr>
          <a:lstStyle/>
          <a:p>
            <a:r>
              <a:rPr lang="en-US" dirty="0"/>
              <a:t>Being </a:t>
            </a:r>
            <a:r>
              <a:rPr lang="en-US" i="1" dirty="0"/>
              <a:t>in</a:t>
            </a:r>
            <a:r>
              <a:rPr lang="en-US" dirty="0"/>
              <a:t> the World, Not </a:t>
            </a:r>
            <a:r>
              <a:rPr lang="en-US" i="1" dirty="0"/>
              <a:t>of</a:t>
            </a:r>
            <a:r>
              <a:rPr lang="en-US" dirty="0"/>
              <a:t> the World</a:t>
            </a:r>
          </a:p>
        </p:txBody>
      </p:sp>
      <p:sp>
        <p:nvSpPr>
          <p:cNvPr id="3" name="Content Placeholder 2"/>
          <p:cNvSpPr>
            <a:spLocks noGrp="1"/>
          </p:cNvSpPr>
          <p:nvPr>
            <p:ph idx="1"/>
          </p:nvPr>
        </p:nvSpPr>
        <p:spPr>
          <a:xfrm>
            <a:off x="457200" y="1752600"/>
            <a:ext cx="8229600" cy="2590800"/>
          </a:xfrm>
        </p:spPr>
        <p:txBody>
          <a:bodyPr>
            <a:normAutofit/>
          </a:bodyPr>
          <a:lstStyle/>
          <a:p>
            <a:pPr marL="228600" indent="-228600">
              <a:lnSpc>
                <a:spcPct val="114000"/>
              </a:lnSpc>
            </a:pPr>
            <a:r>
              <a:rPr lang="en-US" dirty="0"/>
              <a:t>We witness to our faith with people who do not always share our values, which is why we </a:t>
            </a:r>
            <a:r>
              <a:rPr lang="en-US" b="1" dirty="0"/>
              <a:t>must be </a:t>
            </a:r>
            <a:r>
              <a:rPr lang="en-US" b="1" i="1" dirty="0"/>
              <a:t>in</a:t>
            </a:r>
            <a:r>
              <a:rPr lang="en-US" b="1" dirty="0"/>
              <a:t> the world</a:t>
            </a:r>
            <a:r>
              <a:rPr lang="en-US" dirty="0"/>
              <a:t>.</a:t>
            </a:r>
          </a:p>
          <a:p>
            <a:pPr marL="228600" indent="-228600">
              <a:lnSpc>
                <a:spcPct val="114000"/>
              </a:lnSpc>
            </a:pPr>
            <a:r>
              <a:rPr lang="en-US" dirty="0"/>
              <a:t>We must challenge values that are contrary to God’s Law, which is why we </a:t>
            </a:r>
            <a:r>
              <a:rPr lang="en-US" b="1" dirty="0"/>
              <a:t>must not be </a:t>
            </a:r>
            <a:r>
              <a:rPr lang="en-US" b="1" i="1" dirty="0"/>
              <a:t>of</a:t>
            </a:r>
            <a:r>
              <a:rPr lang="en-US" b="1" dirty="0"/>
              <a:t> the world</a:t>
            </a:r>
            <a:r>
              <a:rPr lang="en-US" dirty="0"/>
              <a:t>. </a:t>
            </a:r>
          </a:p>
        </p:txBody>
      </p:sp>
    </p:spTree>
    <p:extLst>
      <p:ext uri="{BB962C8B-B14F-4D97-AF65-F5344CB8AC3E}">
        <p14:creationId xmlns:p14="http://schemas.microsoft.com/office/powerpoint/2010/main" val="3361222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BD78620-087B-3348-AA03-949318B5D70B}"/>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Obedience to Authority</a:t>
            </a:r>
          </a:p>
        </p:txBody>
      </p:sp>
      <p:sp>
        <p:nvSpPr>
          <p:cNvPr id="5" name="Content Placeholder 2">
            <a:extLst>
              <a:ext uri="{FF2B5EF4-FFF2-40B4-BE49-F238E27FC236}">
                <a16:creationId xmlns:a16="http://schemas.microsoft.com/office/drawing/2014/main" id="{73392D0A-BCF1-B142-8DE9-7E2BBE028D73}"/>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is the difference between blind obedience to your country and obedience that is informed</a:t>
            </a:r>
            <a:br>
              <a:rPr lang="en-US" dirty="0"/>
            </a:br>
            <a:r>
              <a:rPr lang="en-US" dirty="0"/>
              <a:t>by your conscience? </a:t>
            </a:r>
          </a:p>
        </p:txBody>
      </p:sp>
      <p:pic>
        <p:nvPicPr>
          <p:cNvPr id="6" name="Picture 5" descr="Icon&#10;&#10;Description automatically generated">
            <a:extLst>
              <a:ext uri="{FF2B5EF4-FFF2-40B4-BE49-F238E27FC236}">
                <a16:creationId xmlns:a16="http://schemas.microsoft.com/office/drawing/2014/main" id="{38B2EB1F-6AB4-8E46-9CD4-4F71AF4ACE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609600" y="1552222"/>
            <a:ext cx="4267200" cy="4724400"/>
          </a:xfrm>
        </p:spPr>
        <p:txBody>
          <a:bodyPr>
            <a:normAutofit/>
          </a:bodyPr>
          <a:lstStyle/>
          <a:p>
            <a:pPr marL="0" indent="0">
              <a:lnSpc>
                <a:spcPct val="113000"/>
              </a:lnSpc>
              <a:buNone/>
            </a:pPr>
            <a:r>
              <a:rPr lang="en-US" sz="2200" dirty="0"/>
              <a:t>The US bishops use the phrase “faithful citizenship” to describe our role as citizens. This is a way to say two things:</a:t>
            </a:r>
          </a:p>
          <a:p>
            <a:pPr marL="228600" indent="-228600">
              <a:lnSpc>
                <a:spcPct val="113000"/>
              </a:lnSpc>
            </a:pPr>
            <a:r>
              <a:rPr lang="en-US" sz="2200" dirty="0"/>
              <a:t>Catholics strive to be faithful and active citizens of their own countries.</a:t>
            </a:r>
          </a:p>
          <a:p>
            <a:pPr marL="228600" indent="-228600">
              <a:lnSpc>
                <a:spcPct val="113000"/>
              </a:lnSpc>
            </a:pPr>
            <a:r>
              <a:rPr lang="en-US" sz="2200" dirty="0"/>
              <a:t>Catholics must first be faithful to God in their role as citizens, informed by their faith.</a:t>
            </a:r>
          </a:p>
        </p:txBody>
      </p:sp>
      <p:sp>
        <p:nvSpPr>
          <p:cNvPr id="2" name="Title 1"/>
          <p:cNvSpPr>
            <a:spLocks noGrp="1"/>
          </p:cNvSpPr>
          <p:nvPr>
            <p:ph type="body" sz="quarter" idx="12"/>
          </p:nvPr>
        </p:nvSpPr>
        <p:spPr>
          <a:xfrm>
            <a:off x="622300" y="942622"/>
            <a:ext cx="7315200" cy="609600"/>
          </a:xfrm>
        </p:spPr>
        <p:txBody>
          <a:bodyPr>
            <a:normAutofit/>
          </a:bodyPr>
          <a:lstStyle/>
          <a:p>
            <a:pPr>
              <a:lnSpc>
                <a:spcPct val="90000"/>
              </a:lnSpc>
            </a:pPr>
            <a:r>
              <a:rPr lang="en-US" dirty="0"/>
              <a:t>Faithful Citizenship</a:t>
            </a:r>
          </a:p>
        </p:txBody>
      </p:sp>
      <p:pic>
        <p:nvPicPr>
          <p:cNvPr id="5" name="Picture 4" descr="A group of people posing for a photo&#10;&#10;Description automatically generated">
            <a:extLst>
              <a:ext uri="{FF2B5EF4-FFF2-40B4-BE49-F238E27FC236}">
                <a16:creationId xmlns:a16="http://schemas.microsoft.com/office/drawing/2014/main" id="{6E1AE734-CF19-8D4D-8816-1FB216FE900A}"/>
              </a:ext>
            </a:extLst>
          </p:cNvPr>
          <p:cNvPicPr>
            <a:picLocks noChangeAspect="1"/>
          </p:cNvPicPr>
          <p:nvPr/>
        </p:nvPicPr>
        <p:blipFill rotWithShape="1">
          <a:blip r:embed="rId3">
            <a:extLst>
              <a:ext uri="{28A0092B-C50C-407E-A947-70E740481C1C}">
                <a14:useLocalDpi xmlns:a14="http://schemas.microsoft.com/office/drawing/2010/main" val="0"/>
              </a:ext>
            </a:extLst>
          </a:blip>
          <a:srcRect l="19274" r="29515"/>
          <a:stretch/>
        </p:blipFill>
        <p:spPr>
          <a:xfrm>
            <a:off x="5257800" y="1699152"/>
            <a:ext cx="3886200" cy="3794304"/>
          </a:xfrm>
          <a:prstGeom prst="rect">
            <a:avLst/>
          </a:prstGeom>
        </p:spPr>
      </p:pic>
    </p:spTree>
    <p:extLst>
      <p:ext uri="{BB962C8B-B14F-4D97-AF65-F5344CB8AC3E}">
        <p14:creationId xmlns:p14="http://schemas.microsoft.com/office/powerpoint/2010/main" val="1417367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FA9916A-3478-46A1-8108-4D72D3D41810}"/>
              </a:ext>
            </a:extLst>
          </p:cNvPr>
          <p:cNvSpPr>
            <a:spLocks noGrp="1"/>
          </p:cNvSpPr>
          <p:nvPr>
            <p:ph sz="half" idx="1"/>
          </p:nvPr>
        </p:nvSpPr>
        <p:spPr>
          <a:xfrm>
            <a:off x="5486400" y="1679574"/>
            <a:ext cx="3352800" cy="4297363"/>
          </a:xfrm>
        </p:spPr>
        <p:txBody>
          <a:bodyPr>
            <a:normAutofit fontScale="92500" lnSpcReduction="20000"/>
          </a:bodyPr>
          <a:lstStyle/>
          <a:p>
            <a:pPr marL="228600" indent="-228600">
              <a:lnSpc>
                <a:spcPct val="114000"/>
              </a:lnSpc>
            </a:pPr>
            <a:r>
              <a:rPr lang="en-US" b="1" dirty="0"/>
              <a:t>state: </a:t>
            </a:r>
            <a:r>
              <a:rPr lang="en-US" dirty="0"/>
              <a:t>Any organized political authority in a specific area, such as</a:t>
            </a:r>
            <a:br>
              <a:rPr lang="en-US" dirty="0"/>
            </a:br>
            <a:r>
              <a:rPr lang="en-US" dirty="0"/>
              <a:t>a kingdom, a nation,</a:t>
            </a:r>
            <a:br>
              <a:rPr lang="en-US" dirty="0"/>
            </a:br>
            <a:r>
              <a:rPr lang="en-US" dirty="0"/>
              <a:t>a country, or a state within a country.</a:t>
            </a:r>
          </a:p>
          <a:p>
            <a:pPr marL="228600" indent="-228600">
              <a:lnSpc>
                <a:spcPct val="114000"/>
              </a:lnSpc>
            </a:pPr>
            <a:r>
              <a:rPr lang="en-US" b="1" dirty="0"/>
              <a:t>solidarity: </a:t>
            </a:r>
            <a:r>
              <a:rPr lang="en-US" dirty="0"/>
              <a:t>Union of one’s heart and mind with those who are poor or powerless or who face an injustice.</a:t>
            </a:r>
            <a:br>
              <a:rPr lang="en-US" dirty="0"/>
            </a:br>
            <a:r>
              <a:rPr lang="en-US" dirty="0"/>
              <a:t>It is an act of Christian charity. </a:t>
            </a:r>
          </a:p>
        </p:txBody>
      </p:sp>
      <p:sp>
        <p:nvSpPr>
          <p:cNvPr id="6" name="Text Placeholder 5">
            <a:extLst>
              <a:ext uri="{FF2B5EF4-FFF2-40B4-BE49-F238E27FC236}">
                <a16:creationId xmlns:a16="http://schemas.microsoft.com/office/drawing/2014/main" id="{EC5CACE1-4D7F-4376-A790-927850E9F579}"/>
              </a:ext>
            </a:extLst>
          </p:cNvPr>
          <p:cNvSpPr>
            <a:spLocks noGrp="1"/>
          </p:cNvSpPr>
          <p:nvPr>
            <p:ph type="body" sz="quarter" idx="12"/>
          </p:nvPr>
        </p:nvSpPr>
        <p:spPr>
          <a:xfrm>
            <a:off x="914400" y="881063"/>
            <a:ext cx="7315200" cy="609600"/>
          </a:xfrm>
        </p:spPr>
        <p:txBody>
          <a:bodyPr/>
          <a:lstStyle/>
          <a:p>
            <a:pPr algn="ctr"/>
            <a:r>
              <a:rPr lang="en-US" dirty="0"/>
              <a:t>Some Definitions</a:t>
            </a:r>
          </a:p>
        </p:txBody>
      </p:sp>
      <p:pic>
        <p:nvPicPr>
          <p:cNvPr id="4" name="Picture 3" descr="Map&#10;&#10;Description automatically generated">
            <a:extLst>
              <a:ext uri="{FF2B5EF4-FFF2-40B4-BE49-F238E27FC236}">
                <a16:creationId xmlns:a16="http://schemas.microsoft.com/office/drawing/2014/main" id="{E396E51D-44C3-7241-9E3D-722754207C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71637"/>
            <a:ext cx="5285031" cy="3746500"/>
          </a:xfrm>
          <a:prstGeom prst="rect">
            <a:avLst/>
          </a:prstGeom>
        </p:spPr>
      </p:pic>
    </p:spTree>
    <p:extLst>
      <p:ext uri="{BB962C8B-B14F-4D97-AF65-F5344CB8AC3E}">
        <p14:creationId xmlns:p14="http://schemas.microsoft.com/office/powerpoint/2010/main" val="39939752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1143000" y="1602904"/>
            <a:ext cx="6858000" cy="4659959"/>
          </a:xfrm>
        </p:spPr>
        <p:txBody>
          <a:bodyPr>
            <a:normAutofit fontScale="92500" lnSpcReduction="20000"/>
          </a:bodyPr>
          <a:lstStyle/>
          <a:p>
            <a:pPr marL="0" indent="0">
              <a:lnSpc>
                <a:spcPct val="110000"/>
              </a:lnSpc>
              <a:buNone/>
            </a:pPr>
            <a:r>
              <a:rPr lang="en-US" dirty="0"/>
              <a:t>These are some of the duties that states have to their citizens:</a:t>
            </a:r>
          </a:p>
          <a:p>
            <a:pPr marL="228600" indent="-228600">
              <a:lnSpc>
                <a:spcPct val="110000"/>
              </a:lnSpc>
            </a:pPr>
            <a:r>
              <a:rPr lang="en-US" dirty="0"/>
              <a:t>ensure that the basic physical needs of all citizens are met</a:t>
            </a:r>
          </a:p>
          <a:p>
            <a:pPr marL="228600" indent="-228600">
              <a:lnSpc>
                <a:spcPct val="110000"/>
              </a:lnSpc>
            </a:pPr>
            <a:r>
              <a:rPr lang="en-US" dirty="0"/>
              <a:t>protect basic freedoms</a:t>
            </a:r>
          </a:p>
          <a:p>
            <a:pPr marL="228600" indent="-228600">
              <a:lnSpc>
                <a:spcPct val="110000"/>
              </a:lnSpc>
            </a:pPr>
            <a:r>
              <a:rPr lang="en-US" dirty="0"/>
              <a:t>provide for education</a:t>
            </a:r>
          </a:p>
          <a:p>
            <a:pPr marL="228600" indent="-228600">
              <a:lnSpc>
                <a:spcPct val="110000"/>
              </a:lnSpc>
            </a:pPr>
            <a:r>
              <a:rPr lang="en-US" dirty="0"/>
              <a:t>allow formation of</a:t>
            </a:r>
            <a:br>
              <a:rPr lang="en-US" dirty="0"/>
            </a:br>
            <a:r>
              <a:rPr lang="en-US" dirty="0"/>
              <a:t>groups to work for</a:t>
            </a:r>
            <a:br>
              <a:rPr lang="en-US" dirty="0"/>
            </a:br>
            <a:r>
              <a:rPr lang="en-US" dirty="0"/>
              <a:t>solidarity and justice</a:t>
            </a:r>
          </a:p>
          <a:p>
            <a:pPr marL="228600" indent="-228600">
              <a:lnSpc>
                <a:spcPct val="110000"/>
              </a:lnSpc>
            </a:pPr>
            <a:r>
              <a:rPr lang="en-US" dirty="0"/>
              <a:t>provide a secure and</a:t>
            </a:r>
            <a:br>
              <a:rPr lang="en-US" dirty="0"/>
            </a:br>
            <a:r>
              <a:rPr lang="en-US" dirty="0"/>
              <a:t>peaceful society</a:t>
            </a:r>
          </a:p>
          <a:p>
            <a:pPr marL="228600" indent="-228600">
              <a:lnSpc>
                <a:spcPct val="110000"/>
              </a:lnSpc>
            </a:pPr>
            <a:r>
              <a:rPr lang="en-US" dirty="0"/>
              <a:t>develop just and fair</a:t>
            </a:r>
            <a:br>
              <a:rPr lang="en-US" dirty="0"/>
            </a:br>
            <a:r>
              <a:rPr lang="en-US" dirty="0"/>
              <a:t>international laws</a:t>
            </a:r>
          </a:p>
          <a:p>
            <a:pPr marL="0" indent="0">
              <a:lnSpc>
                <a:spcPct val="110000"/>
              </a:lnSpc>
              <a:buNone/>
            </a:pPr>
            <a:endParaRPr lang="en-US" dirty="0"/>
          </a:p>
          <a:p>
            <a:pPr marL="0" indent="0">
              <a:lnSpc>
                <a:spcPct val="110000"/>
              </a:lnSpc>
              <a:buNone/>
            </a:pPr>
            <a:endParaRPr lang="en-US" dirty="0"/>
          </a:p>
        </p:txBody>
      </p:sp>
      <p:sp>
        <p:nvSpPr>
          <p:cNvPr id="2" name="Title 1"/>
          <p:cNvSpPr>
            <a:spLocks noGrp="1"/>
          </p:cNvSpPr>
          <p:nvPr>
            <p:ph type="body" sz="quarter" idx="12"/>
          </p:nvPr>
        </p:nvSpPr>
        <p:spPr>
          <a:xfrm>
            <a:off x="1143000" y="993304"/>
            <a:ext cx="7924800" cy="609600"/>
          </a:xfrm>
        </p:spPr>
        <p:txBody>
          <a:bodyPr>
            <a:normAutofit/>
          </a:bodyPr>
          <a:lstStyle/>
          <a:p>
            <a:pPr>
              <a:lnSpc>
                <a:spcPct val="90000"/>
              </a:lnSpc>
            </a:pPr>
            <a:r>
              <a:rPr lang="en-US" dirty="0"/>
              <a:t>The Role of the State</a:t>
            </a:r>
          </a:p>
        </p:txBody>
      </p:sp>
      <p:pic>
        <p:nvPicPr>
          <p:cNvPr id="5" name="Picture 4" descr="A group of people in a room&#10;&#10;Description automatically generated">
            <a:extLst>
              <a:ext uri="{FF2B5EF4-FFF2-40B4-BE49-F238E27FC236}">
                <a16:creationId xmlns:a16="http://schemas.microsoft.com/office/drawing/2014/main" id="{F9C62B21-0D85-C14C-BC40-3851CC0624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6600" y="3124200"/>
            <a:ext cx="4597400" cy="3064934"/>
          </a:xfrm>
          <a:prstGeom prst="rect">
            <a:avLst/>
          </a:prstGeom>
        </p:spPr>
      </p:pic>
    </p:spTree>
    <p:extLst>
      <p:ext uri="{BB962C8B-B14F-4D97-AF65-F5344CB8AC3E}">
        <p14:creationId xmlns:p14="http://schemas.microsoft.com/office/powerpoint/2010/main" val="2525359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The Role of Citizens</a:t>
            </a:r>
          </a:p>
        </p:txBody>
      </p:sp>
      <p:sp>
        <p:nvSpPr>
          <p:cNvPr id="3" name="Content Placeholder 2"/>
          <p:cNvSpPr>
            <a:spLocks noGrp="1"/>
          </p:cNvSpPr>
          <p:nvPr>
            <p:ph idx="1"/>
          </p:nvPr>
        </p:nvSpPr>
        <p:spPr>
          <a:xfrm>
            <a:off x="990600" y="1600200"/>
            <a:ext cx="4038600" cy="4373563"/>
          </a:xfrm>
        </p:spPr>
        <p:txBody>
          <a:bodyPr>
            <a:normAutofit/>
          </a:bodyPr>
          <a:lstStyle/>
          <a:p>
            <a:pPr marL="0" indent="0">
              <a:lnSpc>
                <a:spcPct val="114000"/>
              </a:lnSpc>
              <a:buNone/>
            </a:pPr>
            <a:r>
              <a:rPr lang="en-US" dirty="0"/>
              <a:t>These are some of the obligations that citizens have:</a:t>
            </a:r>
          </a:p>
          <a:p>
            <a:pPr marL="228600" indent="-228600">
              <a:lnSpc>
                <a:spcPct val="114000"/>
              </a:lnSpc>
            </a:pPr>
            <a:r>
              <a:rPr lang="en-US" dirty="0"/>
              <a:t>obey just civic laws</a:t>
            </a:r>
          </a:p>
          <a:p>
            <a:pPr marL="228600" indent="-228600">
              <a:lnSpc>
                <a:spcPct val="114000"/>
              </a:lnSpc>
            </a:pPr>
            <a:r>
              <a:rPr lang="en-US" dirty="0"/>
              <a:t>pay fair taxes</a:t>
            </a:r>
          </a:p>
          <a:p>
            <a:pPr marL="228600" indent="-228600">
              <a:lnSpc>
                <a:spcPct val="114000"/>
              </a:lnSpc>
            </a:pPr>
            <a:r>
              <a:rPr lang="en-US" dirty="0"/>
              <a:t>vote</a:t>
            </a:r>
          </a:p>
          <a:p>
            <a:pPr marL="228600" indent="-228600">
              <a:lnSpc>
                <a:spcPct val="114000"/>
              </a:lnSpc>
            </a:pPr>
            <a:r>
              <a:rPr lang="en-US" dirty="0"/>
              <a:t>be involved in forming public policies, especially those promoting solidarity</a:t>
            </a:r>
          </a:p>
          <a:p>
            <a:endParaRPr lang="en-US" dirty="0"/>
          </a:p>
        </p:txBody>
      </p:sp>
      <p:pic>
        <p:nvPicPr>
          <p:cNvPr id="5" name="Picture 4" descr="A person holding a sign posing for the camera&#10;&#10;Description automatically generated">
            <a:extLst>
              <a:ext uri="{FF2B5EF4-FFF2-40B4-BE49-F238E27FC236}">
                <a16:creationId xmlns:a16="http://schemas.microsoft.com/office/drawing/2014/main" id="{B38C71F2-2CDA-C944-BAC3-DE3558A6C169}"/>
              </a:ext>
            </a:extLst>
          </p:cNvPr>
          <p:cNvPicPr>
            <a:picLocks noChangeAspect="1"/>
          </p:cNvPicPr>
          <p:nvPr/>
        </p:nvPicPr>
        <p:blipFill rotWithShape="1">
          <a:blip r:embed="rId3">
            <a:extLst>
              <a:ext uri="{28A0092B-C50C-407E-A947-70E740481C1C}">
                <a14:useLocalDpi xmlns:a14="http://schemas.microsoft.com/office/drawing/2010/main" val="0"/>
              </a:ext>
            </a:extLst>
          </a:blip>
          <a:srcRect l="41668" t="3274" r="2381" b="5357"/>
          <a:stretch/>
        </p:blipFill>
        <p:spPr>
          <a:xfrm>
            <a:off x="5181600" y="1752600"/>
            <a:ext cx="3581400" cy="3898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BD655BF-8A90-8B41-A467-F1D406A2DAC4}"/>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Civil Disobedience</a:t>
            </a:r>
          </a:p>
        </p:txBody>
      </p:sp>
      <p:sp>
        <p:nvSpPr>
          <p:cNvPr id="6" name="Content Placeholder 2">
            <a:extLst>
              <a:ext uri="{FF2B5EF4-FFF2-40B4-BE49-F238E27FC236}">
                <a16:creationId xmlns:a16="http://schemas.microsoft.com/office/drawing/2014/main" id="{3576D08B-A1A4-8A44-9155-D25BD2627674}"/>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some reasons that we might practice civil disobedience? Give examples.</a:t>
            </a:r>
          </a:p>
        </p:txBody>
      </p:sp>
      <p:pic>
        <p:nvPicPr>
          <p:cNvPr id="7" name="Picture 6" descr="Icon&#10;&#10;Description automatically generated">
            <a:extLst>
              <a:ext uri="{FF2B5EF4-FFF2-40B4-BE49-F238E27FC236}">
                <a16:creationId xmlns:a16="http://schemas.microsoft.com/office/drawing/2014/main" id="{D6E46410-8227-2444-801C-A1BB29BF24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1658434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a:t>
            </a:r>
            <a:r>
              <a:rPr lang="en-US" sz="1400"/>
              <a:t>, DC</a:t>
            </a:r>
            <a:r>
              <a:rPr lang="en-US" sz="1400" dirty="0"/>
              <a:t>.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1252537"/>
            <a:ext cx="8229600" cy="914400"/>
          </a:xfrm>
        </p:spPr>
        <p:txBody>
          <a:bodyPr anchor="ctr">
            <a:normAutofit/>
          </a:bodyPr>
          <a:lstStyle/>
          <a:p>
            <a:pPr algn="ctr"/>
            <a:r>
              <a:rPr lang="en-US" sz="3000" dirty="0"/>
              <a:t>When is it important to obey other people?</a:t>
            </a:r>
          </a:p>
        </p:txBody>
      </p:sp>
      <p:pic>
        <p:nvPicPr>
          <p:cNvPr id="3" name="Picture 2" descr="A person in a blue shirt&#10;&#10;Description automatically generated">
            <a:extLst>
              <a:ext uri="{FF2B5EF4-FFF2-40B4-BE49-F238E27FC236}">
                <a16:creationId xmlns:a16="http://schemas.microsoft.com/office/drawing/2014/main" id="{26012449-D025-F842-B3E2-7D768DF01FF5}"/>
              </a:ext>
            </a:extLst>
          </p:cNvPr>
          <p:cNvPicPr>
            <a:picLocks noChangeAspect="1"/>
          </p:cNvPicPr>
          <p:nvPr/>
        </p:nvPicPr>
        <p:blipFill rotWithShape="1">
          <a:blip r:embed="rId3">
            <a:extLst>
              <a:ext uri="{28A0092B-C50C-407E-A947-70E740481C1C}">
                <a14:useLocalDpi xmlns:a14="http://schemas.microsoft.com/office/drawing/2010/main" val="0"/>
              </a:ext>
            </a:extLst>
          </a:blip>
          <a:srcRect t="12320" r="-2" b="47319"/>
          <a:stretch/>
        </p:blipFill>
        <p:spPr>
          <a:xfrm>
            <a:off x="1333500" y="2166937"/>
            <a:ext cx="6477000" cy="3916363"/>
          </a:xfrm>
          <a:prstGeom prst="rect">
            <a:avLst/>
          </a:prstGeom>
          <a:noFill/>
        </p:spPr>
      </p:pic>
      <p:sp>
        <p:nvSpPr>
          <p:cNvPr id="6" name="Title 4">
            <a:extLst>
              <a:ext uri="{FF2B5EF4-FFF2-40B4-BE49-F238E27FC236}">
                <a16:creationId xmlns:a16="http://schemas.microsoft.com/office/drawing/2014/main" id="{94682536-AEEE-6F4E-8750-69BC642D893D}"/>
              </a:ext>
            </a:extLst>
          </p:cNvPr>
          <p:cNvSpPr txBox="1">
            <a:spLocks/>
          </p:cNvSpPr>
          <p:nvPr/>
        </p:nvSpPr>
        <p:spPr>
          <a:xfrm>
            <a:off x="685800" y="884237"/>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indoor, building, snow, brick&#10;&#10;Description automatically generated">
            <a:extLst>
              <a:ext uri="{FF2B5EF4-FFF2-40B4-BE49-F238E27FC236}">
                <a16:creationId xmlns:a16="http://schemas.microsoft.com/office/drawing/2014/main" id="{D385F755-4613-7A49-BC31-8E458B3D95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6230" y="2057400"/>
            <a:ext cx="5303603" cy="3581400"/>
          </a:xfrm>
          <a:prstGeom prst="rect">
            <a:avLst/>
          </a:prstGeom>
        </p:spPr>
      </p:pic>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400094" y="1116957"/>
            <a:ext cx="8229600" cy="533400"/>
          </a:xfrm>
        </p:spPr>
        <p:txBody>
          <a:bodyPr/>
          <a:lstStyle/>
          <a:p>
            <a:r>
              <a:rPr lang="en-US" dirty="0"/>
              <a:t>The Ten Commandments, Part 2</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151727" y="1905000"/>
            <a:ext cx="3881734" cy="4373563"/>
          </a:xfrm>
        </p:spPr>
        <p:txBody>
          <a:bodyPr>
            <a:normAutofit/>
          </a:bodyPr>
          <a:lstStyle/>
          <a:p>
            <a:pPr marL="228600" indent="-228600"/>
            <a:r>
              <a:rPr lang="en-US" sz="2000" dirty="0"/>
              <a:t>The Fourth Commandment opens the second part of the Decalogue. </a:t>
            </a:r>
          </a:p>
          <a:p>
            <a:pPr marL="228600" indent="-228600"/>
            <a:r>
              <a:rPr lang="en-US" sz="2000" dirty="0"/>
              <a:t>The Fourth through Tenth Commandments are not focused on God but on other people. </a:t>
            </a:r>
          </a:p>
          <a:p>
            <a:pPr marL="228600" indent="-228600"/>
            <a:r>
              <a:rPr lang="en-US" sz="2000" dirty="0"/>
              <a:t>Their placement after the First through Third Commandments shows that love of God is the basis for our love of neighbor. </a:t>
            </a:r>
          </a:p>
          <a:p>
            <a:endParaRPr lang="en-US" sz="2000" dirty="0"/>
          </a:p>
        </p:txBody>
      </p:sp>
      <p:sp>
        <p:nvSpPr>
          <p:cNvPr id="6" name="TextBox 5">
            <a:extLst>
              <a:ext uri="{FF2B5EF4-FFF2-40B4-BE49-F238E27FC236}">
                <a16:creationId xmlns:a16="http://schemas.microsoft.com/office/drawing/2014/main" id="{3B7DAA42-E8D2-8847-BB68-743185416C93}"/>
              </a:ext>
            </a:extLst>
          </p:cNvPr>
          <p:cNvSpPr txBox="1"/>
          <p:nvPr/>
        </p:nvSpPr>
        <p:spPr bwMode="auto">
          <a:xfrm>
            <a:off x="4210692" y="2656344"/>
            <a:ext cx="2118374" cy="2677656"/>
          </a:xfrm>
          <a:prstGeom prst="rect">
            <a:avLst/>
          </a:prstGeom>
          <a:noFill/>
          <a:ln w="9525">
            <a:noFill/>
            <a:miter lim="800000"/>
            <a:headEnd/>
            <a:tailEnd/>
          </a:ln>
        </p:spPr>
        <p:txBody>
          <a:bodyPr wrap="square" rtlCol="0">
            <a:spAutoFit/>
          </a:bodyPr>
          <a:lstStyle/>
          <a:p>
            <a:r>
              <a:rPr lang="en-US" sz="1200" b="1" dirty="0">
                <a:latin typeface="Arial Narrow" panose="020B0604020202020204" pitchFamily="34" charset="0"/>
                <a:cs typeface="Arial Narrow" panose="020B0604020202020204" pitchFamily="34" charset="0"/>
              </a:rPr>
              <a:t>I am the Lord your God;</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you shall not have strange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gods before me.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take the name</a:t>
            </a:r>
            <a:br>
              <a:rPr lang="en-US" sz="1200" b="1" dirty="0">
                <a:latin typeface="Arial Narrow" panose="020B0604020202020204" pitchFamily="34" charset="0"/>
                <a:cs typeface="Arial Narrow" panose="020B0604020202020204" pitchFamily="34" charset="0"/>
              </a:rPr>
            </a:br>
            <a:r>
              <a:rPr lang="en-US" sz="1200" b="1" dirty="0">
                <a:latin typeface="Arial Narrow" panose="020B0604020202020204" pitchFamily="34" charset="0"/>
                <a:cs typeface="Arial Narrow" panose="020B0604020202020204" pitchFamily="34" charset="0"/>
              </a:rPr>
              <a:t>of the Lord, your God, in vain.</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Remember to keep holy the Lord’s Day.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Honor your father and your mother.</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kill.</a:t>
            </a:r>
          </a:p>
        </p:txBody>
      </p:sp>
      <p:sp>
        <p:nvSpPr>
          <p:cNvPr id="9" name="TextBox 8">
            <a:extLst>
              <a:ext uri="{FF2B5EF4-FFF2-40B4-BE49-F238E27FC236}">
                <a16:creationId xmlns:a16="http://schemas.microsoft.com/office/drawing/2014/main" id="{B6BB9F02-E209-F745-9E14-6B3C1000D5A8}"/>
              </a:ext>
            </a:extLst>
          </p:cNvPr>
          <p:cNvSpPr txBox="1"/>
          <p:nvPr/>
        </p:nvSpPr>
        <p:spPr bwMode="auto">
          <a:xfrm rot="227378">
            <a:off x="6875459" y="2881521"/>
            <a:ext cx="2118374" cy="2308324"/>
          </a:xfrm>
          <a:prstGeom prst="rect">
            <a:avLst/>
          </a:prstGeom>
          <a:noFill/>
          <a:ln w="9525">
            <a:noFill/>
            <a:miter lim="800000"/>
            <a:headEnd/>
            <a:tailEnd/>
          </a:ln>
        </p:spPr>
        <p:txBody>
          <a:bodyPr wrap="square" rtlCol="0">
            <a:spAutoFit/>
          </a:bodyPr>
          <a:lstStyle/>
          <a:p>
            <a:r>
              <a:rPr lang="en-US" sz="1200" b="1" dirty="0">
                <a:latin typeface="Arial Narrow" panose="020B0604020202020204" pitchFamily="34" charset="0"/>
                <a:cs typeface="Arial Narrow" panose="020B0604020202020204" pitchFamily="34" charset="0"/>
              </a:rPr>
              <a:t>You shall not commit adultery.</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steal.</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bear false witness against your neighbor.</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covet your neighbor’s wife.</a:t>
            </a:r>
          </a:p>
          <a:p>
            <a:endParaRPr lang="en-US" sz="1200" b="1" dirty="0">
              <a:latin typeface="Arial Narrow" panose="020B0604020202020204" pitchFamily="34" charset="0"/>
              <a:cs typeface="Arial Narrow" panose="020B0604020202020204" pitchFamily="34" charset="0"/>
            </a:endParaRPr>
          </a:p>
          <a:p>
            <a:r>
              <a:rPr lang="en-US" sz="1200" b="1" dirty="0">
                <a:latin typeface="Arial Narrow" panose="020B0604020202020204" pitchFamily="34" charset="0"/>
                <a:cs typeface="Arial Narrow" panose="020B0604020202020204" pitchFamily="34" charset="0"/>
              </a:rPr>
              <a:t>You shall not covet your neighbor’s goods.</a:t>
            </a:r>
          </a:p>
        </p:txBody>
      </p:sp>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85800" y="730060"/>
            <a:ext cx="8229600" cy="1143000"/>
          </a:xfrm>
        </p:spPr>
        <p:txBody>
          <a:bodyPr>
            <a:normAutofit/>
          </a:bodyPr>
          <a:lstStyle/>
          <a:p>
            <a:r>
              <a:rPr lang="en-US" dirty="0"/>
              <a:t>Families in the Old Testament</a:t>
            </a:r>
          </a:p>
        </p:txBody>
      </p:sp>
      <p:sp>
        <p:nvSpPr>
          <p:cNvPr id="6" name="Content Placeholder 5"/>
          <p:cNvSpPr>
            <a:spLocks noGrp="1"/>
          </p:cNvSpPr>
          <p:nvPr>
            <p:ph idx="1"/>
          </p:nvPr>
        </p:nvSpPr>
        <p:spPr>
          <a:xfrm>
            <a:off x="685801" y="1752600"/>
            <a:ext cx="7315200" cy="4724400"/>
          </a:xfrm>
        </p:spPr>
        <p:txBody>
          <a:bodyPr>
            <a:normAutofit/>
          </a:bodyPr>
          <a:lstStyle/>
          <a:p>
            <a:pPr marL="228600" indent="-228600">
              <a:lnSpc>
                <a:spcPct val="114000"/>
              </a:lnSpc>
            </a:pPr>
            <a:r>
              <a:rPr lang="en-US" sz="2200" dirty="0"/>
              <a:t>In the Old Testament, loyalty to extended family</a:t>
            </a:r>
            <a:br>
              <a:rPr lang="en-US" sz="2200" dirty="0"/>
            </a:br>
            <a:r>
              <a:rPr lang="en-US" sz="2200" dirty="0"/>
              <a:t>is a very high value.</a:t>
            </a:r>
          </a:p>
          <a:p>
            <a:pPr marL="228600" indent="-228600">
              <a:lnSpc>
                <a:spcPct val="114000"/>
              </a:lnSpc>
            </a:pPr>
            <a:r>
              <a:rPr lang="en-US" sz="2200" dirty="0"/>
              <a:t>People outside the extended family are not trusted.</a:t>
            </a:r>
          </a:p>
          <a:p>
            <a:pPr marL="228600" indent="-228600">
              <a:lnSpc>
                <a:spcPct val="114000"/>
              </a:lnSpc>
            </a:pPr>
            <a:r>
              <a:rPr lang="en-US" sz="2200" dirty="0"/>
              <a:t>Father, mother, and children</a:t>
            </a:r>
            <a:br>
              <a:rPr lang="en-US" sz="2200" dirty="0"/>
            </a:br>
            <a:r>
              <a:rPr lang="en-US" sz="2200" dirty="0"/>
              <a:t>have clearly defined social</a:t>
            </a:r>
            <a:br>
              <a:rPr lang="en-US" sz="2200" dirty="0"/>
            </a:br>
            <a:r>
              <a:rPr lang="en-US" sz="2200" dirty="0"/>
              <a:t>roles.</a:t>
            </a:r>
          </a:p>
          <a:p>
            <a:pPr marL="228600" indent="-228600">
              <a:lnSpc>
                <a:spcPct val="114000"/>
              </a:lnSpc>
            </a:pPr>
            <a:r>
              <a:rPr lang="en-US" sz="2200" dirty="0"/>
              <a:t>There is a strong emphasis</a:t>
            </a:r>
            <a:br>
              <a:rPr lang="en-US" sz="2200" dirty="0"/>
            </a:br>
            <a:r>
              <a:rPr lang="en-US" sz="2200" dirty="0"/>
              <a:t>on children respecting and</a:t>
            </a:r>
            <a:br>
              <a:rPr lang="en-US" sz="2200" dirty="0"/>
            </a:br>
            <a:r>
              <a:rPr lang="en-US" sz="2200" dirty="0"/>
              <a:t>obeying their parents.</a:t>
            </a:r>
          </a:p>
        </p:txBody>
      </p:sp>
      <p:pic>
        <p:nvPicPr>
          <p:cNvPr id="3" name="Picture 2" descr="A group of people posing for the camera&#10;&#10;Description automatically generated">
            <a:extLst>
              <a:ext uri="{FF2B5EF4-FFF2-40B4-BE49-F238E27FC236}">
                <a16:creationId xmlns:a16="http://schemas.microsoft.com/office/drawing/2014/main" id="{B125DD58-B04C-0A4F-8939-49921CC7E5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3200400"/>
            <a:ext cx="4356100" cy="309283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533400"/>
          </a:xfrm>
        </p:spPr>
        <p:txBody>
          <a:bodyPr>
            <a:normAutofit/>
          </a:bodyPr>
          <a:lstStyle/>
          <a:p>
            <a:pPr algn="ctr"/>
            <a:r>
              <a:rPr lang="en-US" dirty="0"/>
              <a:t>Jesus Expands the Meaning of Family</a:t>
            </a:r>
          </a:p>
        </p:txBody>
      </p:sp>
      <p:sp>
        <p:nvSpPr>
          <p:cNvPr id="3" name="Content Placeholder 2"/>
          <p:cNvSpPr>
            <a:spLocks noGrp="1"/>
          </p:cNvSpPr>
          <p:nvPr>
            <p:ph idx="1"/>
          </p:nvPr>
        </p:nvSpPr>
        <p:spPr>
          <a:xfrm>
            <a:off x="5081752" y="1844565"/>
            <a:ext cx="4038600" cy="4373563"/>
          </a:xfrm>
        </p:spPr>
        <p:txBody>
          <a:bodyPr>
            <a:normAutofit fontScale="92500" lnSpcReduction="10000"/>
          </a:bodyPr>
          <a:lstStyle/>
          <a:p>
            <a:pPr marL="228600" indent="-228600">
              <a:lnSpc>
                <a:spcPct val="114000"/>
              </a:lnSpc>
            </a:pPr>
            <a:r>
              <a:rPr lang="en-US" dirty="0"/>
              <a:t>Jesus was a loving and obedient son.</a:t>
            </a:r>
          </a:p>
          <a:p>
            <a:pPr marL="228600" indent="-228600">
              <a:lnSpc>
                <a:spcPct val="114000"/>
              </a:lnSpc>
            </a:pPr>
            <a:r>
              <a:rPr lang="en-US" dirty="0"/>
              <a:t>However, he says to his disciples: “Whoever does</a:t>
            </a:r>
            <a:br>
              <a:rPr lang="en-US" dirty="0"/>
            </a:br>
            <a:r>
              <a:rPr lang="en-US" dirty="0"/>
              <a:t>the will of God is my brother and sister and mother”</a:t>
            </a:r>
            <a:br>
              <a:rPr lang="en-US" dirty="0"/>
            </a:br>
            <a:r>
              <a:rPr lang="en-US" dirty="0"/>
              <a:t>(Mark 3:35).</a:t>
            </a:r>
          </a:p>
          <a:p>
            <a:pPr marL="228600" indent="-228600">
              <a:lnSpc>
                <a:spcPct val="114000"/>
              </a:lnSpc>
            </a:pPr>
            <a:r>
              <a:rPr lang="en-US" dirty="0"/>
              <a:t>Jesus’ followers form a spiritual family, not based</a:t>
            </a:r>
            <a:br>
              <a:rPr lang="en-US" dirty="0"/>
            </a:br>
            <a:r>
              <a:rPr lang="en-US" dirty="0"/>
              <a:t>on blood but on shared</a:t>
            </a:r>
            <a:br>
              <a:rPr lang="en-US" dirty="0"/>
            </a:br>
            <a:r>
              <a:rPr lang="en-US" dirty="0"/>
              <a:t>faith in Christ.</a:t>
            </a:r>
          </a:p>
        </p:txBody>
      </p:sp>
      <p:pic>
        <p:nvPicPr>
          <p:cNvPr id="10" name="Picture 9" descr="A group of people around each other&#10;&#10;Description automatically generated">
            <a:extLst>
              <a:ext uri="{FF2B5EF4-FFF2-40B4-BE49-F238E27FC236}">
                <a16:creationId xmlns:a16="http://schemas.microsoft.com/office/drawing/2014/main" id="{57E4D95D-2CD8-2A47-A71D-F862E657A99E}"/>
              </a:ext>
            </a:extLst>
          </p:cNvPr>
          <p:cNvPicPr>
            <a:picLocks noChangeAspect="1"/>
          </p:cNvPicPr>
          <p:nvPr/>
        </p:nvPicPr>
        <p:blipFill rotWithShape="1">
          <a:blip r:embed="rId3">
            <a:extLst>
              <a:ext uri="{28A0092B-C50C-407E-A947-70E740481C1C}">
                <a14:useLocalDpi xmlns:a14="http://schemas.microsoft.com/office/drawing/2010/main" val="0"/>
              </a:ext>
            </a:extLst>
          </a:blip>
          <a:srcRect l="14573"/>
          <a:stretch/>
        </p:blipFill>
        <p:spPr>
          <a:xfrm>
            <a:off x="0" y="1844565"/>
            <a:ext cx="4848103" cy="316886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F0ABF237-E7EB-5144-8EAF-50BE0CAD96CE}"/>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5" name="Content Placeholder 2">
            <a:extLst>
              <a:ext uri="{FF2B5EF4-FFF2-40B4-BE49-F238E27FC236}">
                <a16:creationId xmlns:a16="http://schemas.microsoft.com/office/drawing/2014/main" id="{6262678A-4D81-9243-9736-BA5B62292669}"/>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How does loyalty to family rank</a:t>
            </a:r>
            <a:br>
              <a:rPr lang="en-US" dirty="0"/>
            </a:br>
            <a:r>
              <a:rPr lang="en-US" dirty="0"/>
              <a:t>in your life priorities? </a:t>
            </a:r>
          </a:p>
        </p:txBody>
      </p:sp>
      <p:pic>
        <p:nvPicPr>
          <p:cNvPr id="6" name="Picture 5" descr="Icon&#10;&#10;Description automatically generated">
            <a:extLst>
              <a:ext uri="{FF2B5EF4-FFF2-40B4-BE49-F238E27FC236}">
                <a16:creationId xmlns:a16="http://schemas.microsoft.com/office/drawing/2014/main" id="{871430FC-E924-5C4F-B00B-47CB6B5281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3923784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533400"/>
          </a:xfrm>
        </p:spPr>
        <p:txBody>
          <a:bodyPr>
            <a:normAutofit fontScale="90000"/>
          </a:bodyPr>
          <a:lstStyle/>
          <a:p>
            <a:pPr algn="ctr"/>
            <a:r>
              <a:rPr lang="en-US" dirty="0"/>
              <a:t>What Does “Honor Your Father and Mother” Mean?</a:t>
            </a:r>
          </a:p>
        </p:txBody>
      </p:sp>
      <p:sp>
        <p:nvSpPr>
          <p:cNvPr id="3" name="Content Placeholder 2"/>
          <p:cNvSpPr>
            <a:spLocks noGrp="1"/>
          </p:cNvSpPr>
          <p:nvPr>
            <p:ph idx="1"/>
          </p:nvPr>
        </p:nvSpPr>
        <p:spPr>
          <a:xfrm>
            <a:off x="762000" y="1752600"/>
            <a:ext cx="7620000" cy="4373563"/>
          </a:xfrm>
        </p:spPr>
        <p:txBody>
          <a:bodyPr>
            <a:normAutofit/>
          </a:bodyPr>
          <a:lstStyle/>
          <a:p>
            <a:pPr marL="0" indent="0">
              <a:lnSpc>
                <a:spcPct val="114000"/>
              </a:lnSpc>
              <a:buNone/>
            </a:pPr>
            <a:r>
              <a:rPr lang="en-US" sz="2300" dirty="0"/>
              <a:t>Honoring parents requires certain attitudes:</a:t>
            </a:r>
          </a:p>
          <a:p>
            <a:pPr marL="228600" indent="-228600">
              <a:lnSpc>
                <a:spcPct val="114000"/>
              </a:lnSpc>
            </a:pPr>
            <a:r>
              <a:rPr lang="en-US" sz="2300" dirty="0"/>
              <a:t>respect for your parents’ judgment and experience</a:t>
            </a:r>
          </a:p>
          <a:p>
            <a:pPr marL="228600" indent="-228600">
              <a:lnSpc>
                <a:spcPct val="114000"/>
              </a:lnSpc>
            </a:pPr>
            <a:r>
              <a:rPr lang="en-US" sz="2300" dirty="0"/>
              <a:t>gratitude for their sacrifice of time and attention</a:t>
            </a:r>
          </a:p>
          <a:p>
            <a:pPr marL="228600" indent="-228600">
              <a:lnSpc>
                <a:spcPct val="114000"/>
              </a:lnSpc>
            </a:pPr>
            <a:r>
              <a:rPr lang="en-US" sz="2300" dirty="0"/>
              <a:t>obedience to their</a:t>
            </a:r>
            <a:br>
              <a:rPr lang="en-US" sz="2300" dirty="0"/>
            </a:br>
            <a:r>
              <a:rPr lang="en-US" sz="2300" dirty="0"/>
              <a:t>reasonable rules</a:t>
            </a:r>
            <a:br>
              <a:rPr lang="en-US" sz="2300" dirty="0"/>
            </a:br>
            <a:r>
              <a:rPr lang="en-US" sz="2300" dirty="0"/>
              <a:t>and requests</a:t>
            </a:r>
          </a:p>
          <a:p>
            <a:pPr marL="228600" indent="-228600">
              <a:lnSpc>
                <a:spcPct val="114000"/>
              </a:lnSpc>
            </a:pPr>
            <a:r>
              <a:rPr lang="en-US" sz="2300" dirty="0"/>
              <a:t>assistance with family</a:t>
            </a:r>
            <a:br>
              <a:rPr lang="en-US" sz="2300" dirty="0"/>
            </a:br>
            <a:r>
              <a:rPr lang="en-US" sz="2300" dirty="0"/>
              <a:t>work and responsibilities</a:t>
            </a:r>
          </a:p>
          <a:p>
            <a:endParaRPr lang="en-US" dirty="0"/>
          </a:p>
          <a:p>
            <a:endParaRPr lang="en-US" dirty="0"/>
          </a:p>
        </p:txBody>
      </p:sp>
      <p:pic>
        <p:nvPicPr>
          <p:cNvPr id="6" name="Picture 5" descr="A group of people sitting at a park&#10;&#10;Description automatically generated">
            <a:extLst>
              <a:ext uri="{FF2B5EF4-FFF2-40B4-BE49-F238E27FC236}">
                <a16:creationId xmlns:a16="http://schemas.microsoft.com/office/drawing/2014/main" id="{873CDB6A-BC6B-6E48-BDAF-5D021097E035}"/>
              </a:ext>
            </a:extLst>
          </p:cNvPr>
          <p:cNvPicPr>
            <a:picLocks noChangeAspect="1"/>
          </p:cNvPicPr>
          <p:nvPr/>
        </p:nvPicPr>
        <p:blipFill rotWithShape="1">
          <a:blip r:embed="rId3">
            <a:extLst>
              <a:ext uri="{28A0092B-C50C-407E-A947-70E740481C1C}">
                <a14:useLocalDpi xmlns:a14="http://schemas.microsoft.com/office/drawing/2010/main" val="0"/>
              </a:ext>
            </a:extLst>
          </a:blip>
          <a:srcRect r="6410"/>
          <a:stretch/>
        </p:blipFill>
        <p:spPr>
          <a:xfrm>
            <a:off x="4800600" y="3276600"/>
            <a:ext cx="4343400" cy="309392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sitting down talking on a cell phone&#10;&#10;Description automatically generated">
            <a:extLst>
              <a:ext uri="{FF2B5EF4-FFF2-40B4-BE49-F238E27FC236}">
                <a16:creationId xmlns:a16="http://schemas.microsoft.com/office/drawing/2014/main" id="{A94E58FF-35DB-294E-8BA8-F5D36D88FB79}"/>
              </a:ext>
            </a:extLst>
          </p:cNvPr>
          <p:cNvPicPr>
            <a:picLocks noChangeAspect="1"/>
          </p:cNvPicPr>
          <p:nvPr/>
        </p:nvPicPr>
        <p:blipFill rotWithShape="1">
          <a:blip r:embed="rId3">
            <a:extLst>
              <a:ext uri="{28A0092B-C50C-407E-A947-70E740481C1C}">
                <a14:useLocalDpi xmlns:a14="http://schemas.microsoft.com/office/drawing/2010/main" val="0"/>
              </a:ext>
            </a:extLst>
          </a:blip>
          <a:srcRect l="21006" r="16263"/>
          <a:stretch/>
        </p:blipFill>
        <p:spPr>
          <a:xfrm>
            <a:off x="457200" y="1692036"/>
            <a:ext cx="3581400" cy="3810868"/>
          </a:xfrm>
          <a:prstGeom prst="rect">
            <a:avLst/>
          </a:prstGeom>
          <a:noFill/>
        </p:spPr>
      </p:pic>
      <p:sp>
        <p:nvSpPr>
          <p:cNvPr id="6" name="Content Placeholder 2">
            <a:extLst>
              <a:ext uri="{FF2B5EF4-FFF2-40B4-BE49-F238E27FC236}">
                <a16:creationId xmlns:a16="http://schemas.microsoft.com/office/drawing/2014/main" id="{7D36A02E-DF92-4555-A9C8-0292C08A2028}"/>
              </a:ext>
            </a:extLst>
          </p:cNvPr>
          <p:cNvSpPr txBox="1">
            <a:spLocks/>
          </p:cNvSpPr>
          <p:nvPr/>
        </p:nvSpPr>
        <p:spPr>
          <a:xfrm>
            <a:off x="4495800" y="1662741"/>
            <a:ext cx="4343400" cy="4297363"/>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Font typeface="Arial" pitchFamily="34" charset="0"/>
              <a:buNone/>
            </a:pPr>
            <a:r>
              <a:rPr lang="en-US" dirty="0"/>
              <a:t>The Fourth Commandment</a:t>
            </a:r>
            <a:br>
              <a:rPr lang="en-US" dirty="0"/>
            </a:br>
            <a:r>
              <a:rPr lang="en-US" dirty="0"/>
              <a:t>also means parents have responsibilities to:</a:t>
            </a:r>
          </a:p>
          <a:p>
            <a:pPr marL="228600" indent="-228600">
              <a:lnSpc>
                <a:spcPct val="114000"/>
              </a:lnSpc>
            </a:pPr>
            <a:r>
              <a:rPr lang="en-US" dirty="0"/>
              <a:t>provide for their children’s physical and emotional needs</a:t>
            </a:r>
          </a:p>
          <a:p>
            <a:pPr marL="228600" indent="-228600">
              <a:lnSpc>
                <a:spcPct val="114000"/>
              </a:lnSpc>
            </a:pPr>
            <a:r>
              <a:rPr lang="en-US" dirty="0"/>
              <a:t>keep children safe</a:t>
            </a:r>
          </a:p>
          <a:p>
            <a:pPr marL="228600" indent="-228600">
              <a:lnSpc>
                <a:spcPct val="114000"/>
              </a:lnSpc>
            </a:pPr>
            <a:r>
              <a:rPr lang="en-US" dirty="0"/>
              <a:t>learn how to love God</a:t>
            </a:r>
            <a:br>
              <a:rPr lang="en-US" dirty="0"/>
            </a:br>
            <a:r>
              <a:rPr lang="en-US" dirty="0"/>
              <a:t>and love one another</a:t>
            </a:r>
          </a:p>
          <a:p>
            <a:pPr marL="228600" indent="-228600">
              <a:lnSpc>
                <a:spcPct val="114000"/>
              </a:lnSpc>
            </a:pPr>
            <a:r>
              <a:rPr lang="en-US" dirty="0"/>
              <a:t>to encourage and support their children’s vocations</a:t>
            </a:r>
          </a:p>
        </p:txBody>
      </p:sp>
      <p:sp>
        <p:nvSpPr>
          <p:cNvPr id="2" name="Title 1"/>
          <p:cNvSpPr>
            <a:spLocks noGrp="1"/>
          </p:cNvSpPr>
          <p:nvPr>
            <p:ph type="body" sz="quarter" idx="12"/>
          </p:nvPr>
        </p:nvSpPr>
        <p:spPr>
          <a:xfrm>
            <a:off x="-101600" y="897896"/>
            <a:ext cx="9144000" cy="914400"/>
          </a:xfrm>
        </p:spPr>
        <p:txBody>
          <a:bodyPr vert="horz" lIns="91440" tIns="45720" rIns="91440" bIns="45720" rtlCol="0">
            <a:noAutofit/>
          </a:bodyPr>
          <a:lstStyle/>
          <a:p>
            <a:pPr algn="ctr"/>
            <a:r>
              <a:rPr lang="en-US" sz="2700" b="1" kern="1200" dirty="0">
                <a:latin typeface="Arial" pitchFamily="34" charset="0"/>
                <a:ea typeface="+mn-ea"/>
                <a:cs typeface="Arial" pitchFamily="34" charset="0"/>
              </a:rPr>
              <a:t>	What Is a Parent’s Responsibility for Their Children?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8229600" cy="838200"/>
          </a:xfrm>
        </p:spPr>
        <p:txBody>
          <a:bodyPr>
            <a:normAutofit/>
          </a:bodyPr>
          <a:lstStyle/>
          <a:p>
            <a:r>
              <a:rPr lang="en-US" dirty="0"/>
              <a:t>What Is Your Advice for Honoring Parents?</a:t>
            </a:r>
          </a:p>
        </p:txBody>
      </p:sp>
      <p:sp>
        <p:nvSpPr>
          <p:cNvPr id="3" name="Content Placeholder 2"/>
          <p:cNvSpPr>
            <a:spLocks noGrp="1"/>
          </p:cNvSpPr>
          <p:nvPr>
            <p:ph idx="1"/>
          </p:nvPr>
        </p:nvSpPr>
        <p:spPr>
          <a:xfrm>
            <a:off x="4953000" y="1790700"/>
            <a:ext cx="3733800" cy="4648200"/>
          </a:xfrm>
        </p:spPr>
        <p:txBody>
          <a:bodyPr>
            <a:normAutofit/>
          </a:bodyPr>
          <a:lstStyle/>
          <a:p>
            <a:pPr marL="228600" indent="-228600">
              <a:lnSpc>
                <a:spcPct val="114000"/>
              </a:lnSpc>
            </a:pPr>
            <a:r>
              <a:rPr lang="en-US" dirty="0"/>
              <a:t>Spend time with your parents.</a:t>
            </a:r>
          </a:p>
          <a:p>
            <a:pPr marL="228600" indent="-228600">
              <a:lnSpc>
                <a:spcPct val="114000"/>
              </a:lnSpc>
            </a:pPr>
            <a:r>
              <a:rPr lang="en-US" dirty="0"/>
              <a:t>Remember that your parents are people too.</a:t>
            </a:r>
          </a:p>
          <a:p>
            <a:pPr marL="228600" indent="-228600">
              <a:lnSpc>
                <a:spcPct val="114000"/>
              </a:lnSpc>
            </a:pPr>
            <a:r>
              <a:rPr lang="en-US" dirty="0"/>
              <a:t>Do not misplace your emotions.</a:t>
            </a:r>
          </a:p>
          <a:p>
            <a:pPr marL="228600" indent="-228600">
              <a:lnSpc>
                <a:spcPct val="114000"/>
              </a:lnSpc>
            </a:pPr>
            <a:r>
              <a:rPr lang="en-US" dirty="0"/>
              <a:t>Remember that God has given your parents authority over you.</a:t>
            </a:r>
          </a:p>
          <a:p>
            <a:endParaRPr lang="en-US" dirty="0"/>
          </a:p>
          <a:p>
            <a:pPr marL="0" indent="0">
              <a:buNone/>
            </a:pPr>
            <a:endParaRPr lang="en-US" dirty="0"/>
          </a:p>
        </p:txBody>
      </p:sp>
      <p:pic>
        <p:nvPicPr>
          <p:cNvPr id="5" name="Picture 4" descr="A couple of people posing for the camera&#10;&#10;Description automatically generated">
            <a:extLst>
              <a:ext uri="{FF2B5EF4-FFF2-40B4-BE49-F238E27FC236}">
                <a16:creationId xmlns:a16="http://schemas.microsoft.com/office/drawing/2014/main" id="{07F4D981-0D17-EA40-9D1F-92BA58D2CA2E}"/>
              </a:ext>
            </a:extLst>
          </p:cNvPr>
          <p:cNvPicPr>
            <a:picLocks noChangeAspect="1"/>
          </p:cNvPicPr>
          <p:nvPr/>
        </p:nvPicPr>
        <p:blipFill rotWithShape="1">
          <a:blip r:embed="rId3">
            <a:extLst>
              <a:ext uri="{28A0092B-C50C-407E-A947-70E740481C1C}">
                <a14:useLocalDpi xmlns:a14="http://schemas.microsoft.com/office/drawing/2010/main" val="0"/>
              </a:ext>
            </a:extLst>
          </a:blip>
          <a:srcRect l="13576" r="1656"/>
          <a:stretch/>
        </p:blipFill>
        <p:spPr>
          <a:xfrm>
            <a:off x="0" y="1790700"/>
            <a:ext cx="4747613" cy="3733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4754</TotalTime>
  <Words>2319</Words>
  <Application>Microsoft Office PowerPoint</Application>
  <PresentationFormat>On-screen Show (4:3)</PresentationFormat>
  <Paragraphs>166</Paragraphs>
  <Slides>19</Slides>
  <Notes>19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Arial Narrow</vt:lpstr>
      <vt:lpstr>Calibri</vt:lpstr>
      <vt:lpstr>LIC Presentation template</vt:lpstr>
      <vt:lpstr>The Fourth Commandment: Respecting Authority</vt:lpstr>
      <vt:lpstr>When is it important to obey other people?</vt:lpstr>
      <vt:lpstr>The Ten Commandments, Part 2</vt:lpstr>
      <vt:lpstr>Families in the Old Testament</vt:lpstr>
      <vt:lpstr>Jesus Expands the Meaning of Family</vt:lpstr>
      <vt:lpstr>PowerPoint Presentation</vt:lpstr>
      <vt:lpstr>What Does “Honor Your Father and Mother” Mean?</vt:lpstr>
      <vt:lpstr>PowerPoint Presentation</vt:lpstr>
      <vt:lpstr>What Is Your Advice for Honoring Parents?</vt:lpstr>
      <vt:lpstr>The Fourth Commandment and Public Life</vt:lpstr>
      <vt:lpstr>Role of Public Groups</vt:lpstr>
      <vt:lpstr>Being in the World, Not of the World</vt:lpstr>
      <vt:lpstr>PowerPoint Presentation</vt:lpstr>
      <vt:lpstr>PowerPoint Presentation</vt:lpstr>
      <vt:lpstr>PowerPoint Presentation</vt:lpstr>
      <vt:lpstr>PowerPoint Presentation</vt:lpstr>
      <vt:lpstr>The Role of Citizens</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Fourth Commandment: Respecting Authority</dc:title>
  <dc:creator>Jill Johnson</dc:creator>
  <cp:lastModifiedBy>Becky Gochanour</cp:lastModifiedBy>
  <cp:revision>40</cp:revision>
  <dcterms:created xsi:type="dcterms:W3CDTF">2020-11-06T15:28:24Z</dcterms:created>
  <dcterms:modified xsi:type="dcterms:W3CDTF">2020-12-03T18:56:28Z</dcterms:modified>
</cp:coreProperties>
</file>